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D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AimwellBio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457200" y="2651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A8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Intelligence Infrastructure for Biopharma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3291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Presentation · March 2026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1D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Competitive Landscape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931920" cy="36576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Legacy Model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50876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Consultants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40080" y="196596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Subscriptions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242316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Chatbots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" y="288036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Research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1005840"/>
            <a:ext cx="3931920" cy="365760"/>
          </a:xfrm>
          <a:prstGeom prst="rect">
            <a:avLst/>
          </a:prstGeom>
          <a:solidFill>
            <a:srgbClr val="00A8CC"/>
          </a:solidFill>
          <a:ln w="12700">
            <a:solidFill>
              <a:srgbClr val="00A8C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40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AimwellBio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937760" y="150876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37760" y="196596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937760" y="242316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Role-based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937760" y="288036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Compounding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1D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Compounds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3931920" cy="1280160"/>
          </a:xfrm>
          <a:prstGeom prst="rect">
            <a:avLst/>
          </a:prstGeom>
          <a:solidFill>
            <a:srgbClr val="040A14"/>
          </a:solidFill>
          <a:ln w="25400">
            <a:solidFill>
              <a:srgbClr val="D4AF3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12801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Institutional Memory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94360" y="164592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knows their pipeline, competitors, regulatory timeline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800600" y="1188720"/>
            <a:ext cx="3931920" cy="1280160"/>
          </a:xfrm>
          <a:prstGeom prst="rect">
            <a:avLst/>
          </a:prstGeom>
          <a:solidFill>
            <a:srgbClr val="040A14"/>
          </a:solidFill>
          <a:ln w="25400">
            <a:solidFill>
              <a:srgbClr val="D4AF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937760" y="12801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Switching Cost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937760" y="164592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Cancellation means losing organizational intelligence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651760"/>
            <a:ext cx="3931920" cy="1280160"/>
          </a:xfrm>
          <a:prstGeom prst="rect">
            <a:avLst/>
          </a:prstGeom>
          <a:solidFill>
            <a:srgbClr val="040A14"/>
          </a:solidFill>
          <a:ln w="25400">
            <a:solidFill>
              <a:srgbClr val="D4AF3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27432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Network Effects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94360" y="310896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clients = smarter engine = better referrals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800600" y="2651760"/>
            <a:ext cx="3931920" cy="1280160"/>
          </a:xfrm>
          <a:prstGeom prst="rect">
            <a:avLst/>
          </a:prstGeom>
          <a:solidFill>
            <a:srgbClr val="040A14"/>
          </a:solidFill>
          <a:ln w="25400">
            <a:solidFill>
              <a:srgbClr val="D4AF3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0" y="27432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Advantage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937760" y="310896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Aggregated, anonymized intelligence unavailable elsewhere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1D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Seed Round: $2.5M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731520" cy="640080"/>
          </a:xfrm>
          <a:prstGeom prst="rect">
            <a:avLst/>
          </a:prstGeom>
          <a:solidFill>
            <a:srgbClr val="00A8CC"/>
          </a:solidFill>
          <a:ln w="12700">
            <a:solidFill>
              <a:srgbClr val="00A8C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2588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40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45%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371600" y="123444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Engineering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371600" y="1536192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Intelligence engine, verification pipeline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965960"/>
            <a:ext cx="731520" cy="640080"/>
          </a:xfrm>
          <a:prstGeom prst="rect">
            <a:avLst/>
          </a:prstGeom>
          <a:solidFill>
            <a:srgbClr val="00A8CC"/>
          </a:solidFill>
          <a:ln w="12700">
            <a:solidFill>
              <a:srgbClr val="00A8C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10312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40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25%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371600" y="20116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Go-to-market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371600" y="2313432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Sales, partnerships, content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743200"/>
            <a:ext cx="731520" cy="640080"/>
          </a:xfrm>
          <a:prstGeom prst="rect">
            <a:avLst/>
          </a:prstGeom>
          <a:solidFill>
            <a:srgbClr val="00A8CC"/>
          </a:solidFill>
          <a:ln w="12700">
            <a:solidFill>
              <a:srgbClr val="00A8C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88036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40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371600" y="27889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371600" y="3090672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Compliance, infrastructure, team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520440"/>
            <a:ext cx="731520" cy="640080"/>
          </a:xfrm>
          <a:prstGeom prst="rect">
            <a:avLst/>
          </a:prstGeom>
          <a:solidFill>
            <a:srgbClr val="00A8CC"/>
          </a:solidFill>
          <a:ln w="12700">
            <a:solidFill>
              <a:srgbClr val="00A8C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65760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40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10%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371600" y="35661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Reserve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371600" y="3867912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Contingency &amp; flexibility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1D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Leadership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2286000" cy="2011680"/>
          </a:xfrm>
          <a:prstGeom prst="rect">
            <a:avLst/>
          </a:prstGeom>
          <a:solidFill>
            <a:srgbClr val="040A14"/>
          </a:solidFill>
          <a:ln w="25400">
            <a:solidFill>
              <a:srgbClr val="00A8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88720" y="1371600"/>
            <a:ext cx="1371600" cy="1371600"/>
          </a:xfrm>
          <a:prstGeom prst="ellipse">
            <a:avLst/>
          </a:prstGeom>
          <a:solidFill>
            <a:srgbClr val="00A8C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88720" y="173736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731520" y="28803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Founder &amp; CEO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3182112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00A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Systems &amp; Strategy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00400" y="1188720"/>
            <a:ext cx="2286000" cy="2011680"/>
          </a:xfrm>
          <a:prstGeom prst="rect">
            <a:avLst/>
          </a:prstGeom>
          <a:solidFill>
            <a:srgbClr val="040A14"/>
          </a:solidFill>
          <a:ln w="25400">
            <a:solidFill>
              <a:srgbClr val="00A8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0" y="1371600"/>
            <a:ext cx="1371600" cy="1371600"/>
          </a:xfrm>
          <a:prstGeom prst="ellipse">
            <a:avLst/>
          </a:prstGeom>
          <a:solidFill>
            <a:srgbClr val="00A8C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0" y="173736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3200400" y="28803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VP Engineering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200400" y="3182112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00A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Infrastructure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669280" y="1188720"/>
            <a:ext cx="2286000" cy="2011680"/>
          </a:xfrm>
          <a:prstGeom prst="rect">
            <a:avLst/>
          </a:prstGeom>
          <a:solidFill>
            <a:srgbClr val="040A14"/>
          </a:solidFill>
          <a:ln w="25400">
            <a:solidFill>
              <a:srgbClr val="00A8C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126480" y="1371600"/>
            <a:ext cx="1371600" cy="1371600"/>
          </a:xfrm>
          <a:prstGeom prst="ellipse">
            <a:avLst/>
          </a:prstGeom>
          <a:solidFill>
            <a:srgbClr val="00A8C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26480" y="173736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endParaRPr lang="en-US" sz="4000" dirty="0"/>
          </a:p>
        </p:txBody>
      </p:sp>
      <p:sp>
        <p:nvSpPr>
          <p:cNvPr id="16" name="Text 14"/>
          <p:cNvSpPr/>
          <p:nvPr/>
        </p:nvSpPr>
        <p:spPr>
          <a:xfrm>
            <a:off x="5669280" y="28803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VP Commercial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669280" y="3182112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00A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Biopharma GTM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1D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A8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organizations that verify will dominate.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20116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rest will guess.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28346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AimwellBio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3291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Website: aimwellbio.vercel.app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3611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Contact: investors@aimwellbio.com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D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Biopharma Intelligence Crisis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2468880" cy="1645920"/>
          </a:xfrm>
          <a:prstGeom prst="rect">
            <a:avLst/>
          </a:prstGeom>
          <a:solidFill>
            <a:srgbClr val="040A14"/>
          </a:solidFill>
          <a:ln w="25400">
            <a:solidFill>
              <a:srgbClr val="00A8C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3716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A8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$2.6B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822960" y="192024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cost to bring one drug to market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566160" y="1188720"/>
            <a:ext cx="2468880" cy="1645920"/>
          </a:xfrm>
          <a:prstGeom prst="rect">
            <a:avLst/>
          </a:prstGeom>
          <a:solidFill>
            <a:srgbClr val="040A14"/>
          </a:solidFill>
          <a:ln w="25400">
            <a:solidFill>
              <a:srgbClr val="00A8C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566160" y="13716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A8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90%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3657600" y="192024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strategic decisions rely on unverified AI output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400800" y="1188720"/>
            <a:ext cx="2468880" cy="1645920"/>
          </a:xfrm>
          <a:prstGeom prst="rect">
            <a:avLst/>
          </a:prstGeom>
          <a:solidFill>
            <a:srgbClr val="040A14"/>
          </a:solidFill>
          <a:ln w="25400">
            <a:solidFill>
              <a:srgbClr val="00A8C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13716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A8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$0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6492240" y="192024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Spent on intelligence verification infrastructure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3108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Executives are making billion-dollar decisions on AI outputs no one has verified.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D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Cost of False Confidence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3931920" cy="868680"/>
          </a:xfrm>
          <a:prstGeom prst="rect">
            <a:avLst/>
          </a:prstGeom>
          <a:solidFill>
            <a:srgbClr val="040A14"/>
          </a:solidFill>
          <a:ln w="25400">
            <a:solidFill>
              <a:srgbClr val="DC262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1280160"/>
            <a:ext cx="3657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Hallucinated market data drives acquisitions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754880" y="1188720"/>
            <a:ext cx="3931920" cy="868680"/>
          </a:xfrm>
          <a:prstGeom prst="rect">
            <a:avLst/>
          </a:prstGeom>
          <a:solidFill>
            <a:srgbClr val="040A14"/>
          </a:solidFill>
          <a:ln w="25400">
            <a:solidFill>
              <a:srgbClr val="DC262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892040" y="1280160"/>
            <a:ext cx="3657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Fabricated citations enter regulatory submissions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3931920" cy="868680"/>
          </a:xfrm>
          <a:prstGeom prst="rect">
            <a:avLst/>
          </a:prstGeom>
          <a:solidFill>
            <a:srgbClr val="040A14"/>
          </a:solidFill>
          <a:ln w="25400">
            <a:solidFill>
              <a:srgbClr val="DC262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2286000"/>
            <a:ext cx="3657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Competitor analysis references studies that don't exist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2194560"/>
            <a:ext cx="3931920" cy="868680"/>
          </a:xfrm>
          <a:prstGeom prst="rect">
            <a:avLst/>
          </a:prstGeom>
          <a:solidFill>
            <a:srgbClr val="040A14"/>
          </a:solidFill>
          <a:ln w="25400">
            <a:solidFill>
              <a:srgbClr val="DC262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92040" y="2286000"/>
            <a:ext cx="3657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decisions based on AI-generated fiction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D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AimwellBio Cortex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00A8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decision integrity engine for biopharma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2651760" cy="320040"/>
          </a:xfrm>
          <a:prstGeom prst="rect">
            <a:avLst/>
          </a:prstGeom>
          <a:solidFill>
            <a:srgbClr val="00A8CC"/>
          </a:solidFill>
          <a:ln w="12700">
            <a:solidFill>
              <a:srgbClr val="00A8C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40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Continuous Intelligence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Monitors 47+ signal sources 24/7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337560" y="1463040"/>
            <a:ext cx="2651760" cy="320040"/>
          </a:xfrm>
          <a:prstGeom prst="rect">
            <a:avLst/>
          </a:prstGeom>
          <a:solidFill>
            <a:srgbClr val="00A8CC"/>
          </a:solidFill>
          <a:ln w="12700">
            <a:solidFill>
              <a:srgbClr val="00A8C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337560" y="146304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40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Persistent Verification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337560" y="1920240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claim traced to primary source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217920" y="1463040"/>
            <a:ext cx="2651760" cy="320040"/>
          </a:xfrm>
          <a:prstGeom prst="rect">
            <a:avLst/>
          </a:prstGeom>
          <a:solidFill>
            <a:srgbClr val="00A8CC"/>
          </a:solidFill>
          <a:ln w="12700">
            <a:solidFill>
              <a:srgbClr val="00A8C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17920" y="146304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40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Decision-Ready Output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217920" y="1920240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Role-based briefings, not raw data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D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It Works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737360" cy="731520"/>
          </a:xfrm>
          <a:prstGeom prst="rect">
            <a:avLst/>
          </a:prstGeom>
          <a:solidFill>
            <a:srgbClr val="040A14"/>
          </a:solidFill>
          <a:ln w="25400">
            <a:solidFill>
              <a:srgbClr val="00A8C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32588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A8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Signal Ingestion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48640" y="164592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 data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331720" y="1645920"/>
            <a:ext cx="137160" cy="0"/>
          </a:xfrm>
          <a:prstGeom prst="line">
            <a:avLst/>
          </a:prstGeom>
          <a:noFill/>
          <a:ln w="38100">
            <a:solidFill>
              <a:srgbClr val="00A8CC"/>
            </a:solidFill>
            <a:prstDash val="solid"/>
            <a:tailEnd type="triangle"/>
          </a:ln>
        </p:spPr>
      </p:sp>
      <p:sp>
        <p:nvSpPr>
          <p:cNvPr id="7" name="Shape 5"/>
          <p:cNvSpPr/>
          <p:nvPr/>
        </p:nvSpPr>
        <p:spPr>
          <a:xfrm>
            <a:off x="2560320" y="1280160"/>
            <a:ext cx="1737360" cy="731520"/>
          </a:xfrm>
          <a:prstGeom prst="rect">
            <a:avLst/>
          </a:prstGeom>
          <a:solidFill>
            <a:srgbClr val="040A14"/>
          </a:solidFill>
          <a:ln w="25400">
            <a:solidFill>
              <a:srgbClr val="00A8C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60320" y="132588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A8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Verification Engine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560320" y="164592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 claims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343400" y="1645920"/>
            <a:ext cx="137160" cy="0"/>
          </a:xfrm>
          <a:prstGeom prst="line">
            <a:avLst/>
          </a:prstGeom>
          <a:noFill/>
          <a:ln w="38100">
            <a:solidFill>
              <a:srgbClr val="00A8CC"/>
            </a:solidFill>
            <a:prstDash val="solid"/>
            <a:tailEnd type="triangle"/>
          </a:ln>
        </p:spPr>
      </p:sp>
      <p:sp>
        <p:nvSpPr>
          <p:cNvPr id="11" name="Shape 9"/>
          <p:cNvSpPr/>
          <p:nvPr/>
        </p:nvSpPr>
        <p:spPr>
          <a:xfrm>
            <a:off x="4572000" y="1280160"/>
            <a:ext cx="1737360" cy="731520"/>
          </a:xfrm>
          <a:prstGeom prst="rect">
            <a:avLst/>
          </a:prstGeom>
          <a:solidFill>
            <a:srgbClr val="040A14"/>
          </a:solidFill>
          <a:ln w="25400">
            <a:solidFill>
              <a:srgbClr val="00A8C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0" y="132588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A8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Context Matching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0" y="164592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patterns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355080" y="1645920"/>
            <a:ext cx="137160" cy="0"/>
          </a:xfrm>
          <a:prstGeom prst="line">
            <a:avLst/>
          </a:prstGeom>
          <a:noFill/>
          <a:ln w="38100">
            <a:solidFill>
              <a:srgbClr val="00A8CC"/>
            </a:solidFill>
            <a:prstDash val="solid"/>
            <a:tailEnd type="triangle"/>
          </a:ln>
        </p:spPr>
      </p:sp>
      <p:sp>
        <p:nvSpPr>
          <p:cNvPr id="15" name="Shape 13"/>
          <p:cNvSpPr/>
          <p:nvPr/>
        </p:nvSpPr>
        <p:spPr>
          <a:xfrm>
            <a:off x="6583680" y="1280160"/>
            <a:ext cx="1737360" cy="731520"/>
          </a:xfrm>
          <a:prstGeom prst="rect">
            <a:avLst/>
          </a:prstGeom>
          <a:solidFill>
            <a:srgbClr val="040A14"/>
          </a:solidFill>
          <a:ln w="25400">
            <a:solidFill>
              <a:srgbClr val="00A8C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83680" y="132588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A8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Intelligence Delivery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583680" y="164592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decisively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57200" y="2560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is continuously enriched and validated across four stages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D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$47B Market With No Infrastructure Layer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2651760" cy="365760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18872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40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TAM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69164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$47B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pharma intelligence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337560" y="1188720"/>
            <a:ext cx="2651760" cy="365760"/>
          </a:xfrm>
          <a:prstGeom prst="rect">
            <a:avLst/>
          </a:prstGeom>
          <a:solidFill>
            <a:srgbClr val="00A8CC"/>
          </a:solidFill>
          <a:ln w="12700">
            <a:solidFill>
              <a:srgbClr val="00A8C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337560" y="118872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40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337560" y="169164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A8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$8.2B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3337560" y="228600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Biopharma decision support, US/EU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17920" y="1188720"/>
            <a:ext cx="2651760" cy="36576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17920" y="118872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40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SOM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217920" y="169164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C2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$420M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6217920" y="228600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 intelligence, Year 5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7200" y="3291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growth driven by regulatory complexity and AI adoption in pharma decision-making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D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 Verticals · 3 Concentric Rings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005840" y="1005840"/>
            <a:ext cx="2560320" cy="2560320"/>
          </a:xfrm>
          <a:prstGeom prst="ellipse">
            <a:avLst/>
          </a:prstGeom>
          <a:solidFill>
            <a:srgbClr val="040A14"/>
          </a:solidFill>
          <a:ln w="25400">
            <a:solidFill>
              <a:srgbClr val="8B5CF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371600" y="1371600"/>
            <a:ext cx="1828800" cy="1828800"/>
          </a:xfrm>
          <a:prstGeom prst="ellipse">
            <a:avLst/>
          </a:prstGeom>
          <a:solidFill>
            <a:srgbClr val="040A14"/>
          </a:solidFill>
          <a:ln w="25400">
            <a:solidFill>
              <a:srgbClr val="00A8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737360" y="1737360"/>
            <a:ext cx="1097280" cy="1097280"/>
          </a:xfrm>
          <a:prstGeom prst="ellipse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737360" y="210312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40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097280" y="10972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B5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554480" y="15544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A8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Network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29200" y="10972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Subscription + Training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0" y="15544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A8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Partner Referrals + Enterprise Expansion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0" y="20116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B5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Intelligence + Sovereign + Marketplace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D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Projections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731520" y="2538889"/>
            <a:ext cx="1463040" cy="21431"/>
          </a:xfrm>
          <a:prstGeom prst="rect">
            <a:avLst/>
          </a:prstGeom>
          <a:solidFill>
            <a:srgbClr val="D4AF37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2264569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$375K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731520" y="269748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377440" y="2491740"/>
            <a:ext cx="1463040" cy="68580"/>
          </a:xfrm>
          <a:prstGeom prst="rect">
            <a:avLst/>
          </a:prstGeom>
          <a:solidFill>
            <a:srgbClr val="00A8C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377440" y="221742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$1.2M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377440" y="269748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2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2303145"/>
            <a:ext cx="1463040" cy="257175"/>
          </a:xfrm>
          <a:prstGeom prst="rect">
            <a:avLst/>
          </a:prstGeom>
          <a:solidFill>
            <a:srgbClr val="D4AF37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023360" y="2028825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$4.5M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023360" y="269748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669280" y="1828800"/>
            <a:ext cx="1463040" cy="731520"/>
          </a:xfrm>
          <a:prstGeom prst="rect">
            <a:avLst/>
          </a:prstGeom>
          <a:solidFill>
            <a:srgbClr val="00A8C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669280" y="155448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$12.8M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669280" y="269748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4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7315200" y="914400"/>
            <a:ext cx="1463040" cy="1645920"/>
          </a:xfrm>
          <a:prstGeom prst="rect">
            <a:avLst/>
          </a:prstGeom>
          <a:solidFill>
            <a:srgbClr val="D4AF37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0" y="64008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$28.8M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0" y="269748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1D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What's Already Built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8229600" cy="512064"/>
          </a:xfrm>
          <a:prstGeom prst="rect">
            <a:avLst/>
          </a:prstGeom>
          <a:solidFill>
            <a:srgbClr val="040A14"/>
          </a:solidFill>
          <a:ln w="12700">
            <a:solidFill>
              <a:srgbClr val="00A8C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280160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97280" y="1261872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20+ page intelligence platform — live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810512"/>
            <a:ext cx="8229600" cy="512064"/>
          </a:xfrm>
          <a:prstGeom prst="rect">
            <a:avLst/>
          </a:prstGeom>
          <a:solidFill>
            <a:srgbClr val="040A14"/>
          </a:solidFill>
          <a:ln w="12700">
            <a:solidFill>
              <a:srgbClr val="00A8C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901952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97280" y="1883664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Adaptive 9-section intake walkthrough — operational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2432304"/>
            <a:ext cx="8229600" cy="512064"/>
          </a:xfrm>
          <a:prstGeom prst="rect">
            <a:avLst/>
          </a:prstGeom>
          <a:solidFill>
            <a:srgbClr val="040A14"/>
          </a:solidFill>
          <a:ln w="12700">
            <a:solidFill>
              <a:srgbClr val="00A8C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523744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97280" y="2505456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AI-generated tiered dossiers — deployed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3054096"/>
            <a:ext cx="8229600" cy="512064"/>
          </a:xfrm>
          <a:prstGeom prst="rect">
            <a:avLst/>
          </a:prstGeom>
          <a:solidFill>
            <a:srgbClr val="040A14"/>
          </a:solidFill>
          <a:ln w="12700">
            <a:solidFill>
              <a:srgbClr val="00A8C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145536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97280" y="3127248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lead capture + CRM pipeline — automated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" y="3675888"/>
            <a:ext cx="8229600" cy="512064"/>
          </a:xfrm>
          <a:prstGeom prst="rect">
            <a:avLst/>
          </a:prstGeom>
          <a:solidFill>
            <a:srgbClr val="040A14"/>
          </a:solidFill>
          <a:ln w="12700">
            <a:solidFill>
              <a:srgbClr val="00A8C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767328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097280" y="3749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strategic whitepapers — published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2026-03-30T05:21:19Z</dcterms:created>
  <dcterms:modified xsi:type="dcterms:W3CDTF">2026-03-30T05:21:19Z</dcterms:modified>
</cp:coreProperties>
</file>